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Comfortaa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E8B72DB-0B7A-4F3C-9430-6D7379FAED94}">
  <a:tblStyle styleId="{BE8B72DB-0B7A-4F3C-9430-6D7379FAED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37" Type="http://schemas.openxmlformats.org/officeDocument/2006/relationships/font" Target="fonts/Comfortaa-bold.fntdata"/><Relationship Id="rId14" Type="http://schemas.openxmlformats.org/officeDocument/2006/relationships/slide" Target="slides/slide9.xml"/><Relationship Id="rId36" Type="http://schemas.openxmlformats.org/officeDocument/2006/relationships/font" Target="fonts/Comfortaa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Shape 13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32" name="Shape 13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Shape 1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Shape 15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53" name="Shape 15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54" name="Shape 1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Shape 15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Shape 158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Shape 159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Shape 160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" name="Shape 16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2" name="Shape 16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6" name="Shape 16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Shape 168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Shape 169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Shape 170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Shape 171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" name="Shape 17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3" name="Shape 17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" name="Shape 17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" name="Shape 1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" name="Shape 179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Shape 1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Shape 18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Shape 1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5" name="Shape 1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Shape 18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8" name="Shape 1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Travel and Daily Allowance Management System</a:t>
            </a:r>
            <a:endParaRPr sz="3000"/>
          </a:p>
        </p:txBody>
      </p:sp>
      <p:sp>
        <p:nvSpPr>
          <p:cNvPr id="195" name="Shape 195"/>
          <p:cNvSpPr txBox="1"/>
          <p:nvPr>
            <p:ph idx="1" type="subTitle"/>
          </p:nvPr>
        </p:nvSpPr>
        <p:spPr>
          <a:xfrm>
            <a:off x="5083950" y="3924925"/>
            <a:ext cx="3470700" cy="10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Nikhil Srivastava                             (B16CS020)</a:t>
            </a:r>
            <a:endParaRPr sz="1400"/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Zaid Khan 	                                      (B16CS040)</a:t>
            </a:r>
            <a:endParaRPr sz="1400"/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2765425" y="16272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omfortaa"/>
                <a:ea typeface="Comfortaa"/>
                <a:cs typeface="Comfortaa"/>
                <a:sym typeface="Comfortaa"/>
              </a:rPr>
              <a:t>Test Plan and Test Analysis</a:t>
            </a:r>
            <a:endParaRPr b="1" sz="3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Plan:</a:t>
            </a:r>
            <a:endParaRPr/>
          </a:p>
        </p:txBody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1297500" y="924125"/>
            <a:ext cx="70389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AutoNum type="arabicPeriod"/>
            </a:pPr>
            <a:r>
              <a:rPr lang="en-GB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Unit testing is performed for all modules described above in which  the functionalities are not dependent on other modules.</a:t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AutoNum type="arabicPeriod"/>
            </a:pPr>
            <a:r>
              <a:rPr lang="en-GB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For unit testing all modules described above  in scope, Control flow testing and Data flow testing is applied which includes predicate coverage and complete branch coverage.</a:t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mfortaa"/>
              <a:buAutoNum type="arabicPeriod"/>
            </a:pPr>
            <a:r>
              <a:rPr lang="en-GB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As all the modules are not independent and they have a shared interface and have a interdependency So attempts are carried out to perform appropriate system integration testing by using bottom up approach. All these are done appropriately  to minimize errors.</a:t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Unit Testing:</a:t>
            </a:r>
            <a:endParaRPr/>
          </a:p>
        </p:txBody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1297500" y="924125"/>
            <a:ext cx="70389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262" name="Shape 262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{BE8B72DB-0B7A-4F3C-9430-6D7379FAED94}</a:tableStyleId>
              </a:tblPr>
              <a:tblGrid>
                <a:gridCol w="970750"/>
                <a:gridCol w="2648750"/>
                <a:gridCol w="1809750"/>
                <a:gridCol w="18097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Serial No.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Use Case Tested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Pass/Fail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Issues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RegisterManager: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Register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LoginManager: Login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AuthenticationManager: Authentication Details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AuthenticationManager: AuthenticateChangePasswordResponse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Unit Testing:</a:t>
            </a:r>
            <a:endParaRPr/>
          </a:p>
        </p:txBody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1297500" y="924125"/>
            <a:ext cx="70389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269" name="Shape 269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{BE8B72DB-0B7A-4F3C-9430-6D7379FAED94}</a:tableStyleId>
              </a:tblPr>
              <a:tblGrid>
                <a:gridCol w="970750"/>
                <a:gridCol w="2648750"/>
                <a:gridCol w="1809750"/>
                <a:gridCol w="18097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Serial No.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Use Case Tested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Pass/Fail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Issues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Application: ApplyForReimbursement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Notification: sendNotification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DataBaseAccessLayer: fetchNotification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 Testing:</a:t>
            </a:r>
            <a:endParaRPr/>
          </a:p>
        </p:txBody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1297500" y="924125"/>
            <a:ext cx="70389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276" name="Shape 276"/>
          <p:cNvGraphicFramePr/>
          <p:nvPr/>
        </p:nvGraphicFramePr>
        <p:xfrm>
          <a:off x="952500" y="924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{BE8B72DB-0B7A-4F3C-9430-6D7379FAED94}</a:tableStyleId>
              </a:tblPr>
              <a:tblGrid>
                <a:gridCol w="618125"/>
                <a:gridCol w="3001375"/>
                <a:gridCol w="1809750"/>
                <a:gridCol w="1809750"/>
              </a:tblGrid>
              <a:tr h="807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Serial No.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Use Case Tested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Pass/Fail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Issues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503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LoginAsUser-&gt;ApplyForReimburse-mement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26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LginAsuser-&gt;CheckNotification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159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LoginAsuser-&gt;ApplyForReimbursement (Previous Request)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26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Register as student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26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Register as Professor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</a:t>
            </a:r>
            <a:r>
              <a:rPr lang="en-GB"/>
              <a:t> Testing:</a:t>
            </a:r>
            <a:endParaRPr/>
          </a:p>
        </p:txBody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1297500" y="924125"/>
            <a:ext cx="70389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283" name="Shape 283"/>
          <p:cNvGraphicFramePr/>
          <p:nvPr/>
        </p:nvGraphicFramePr>
        <p:xfrm>
          <a:off x="952500" y="924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{BE8B72DB-0B7A-4F3C-9430-6D7379FAED94}</a:tableStyleId>
              </a:tblPr>
              <a:tblGrid>
                <a:gridCol w="618125"/>
                <a:gridCol w="3001375"/>
                <a:gridCol w="1809750"/>
                <a:gridCol w="1809750"/>
              </a:tblGrid>
              <a:tr h="807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Serial No.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Use Case Tested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Pass/Fail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FFFFFF"/>
                          </a:solidFill>
                        </a:rPr>
                        <a:t>Issues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503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LoginAsAdmin-&gt;ShowAllNotificatio-ns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265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ForgotPassword-&gt;LoginAsUser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Pass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Issues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type="title"/>
          </p:nvPr>
        </p:nvSpPr>
        <p:spPr>
          <a:xfrm>
            <a:off x="152400" y="625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Overall Statistics</a:t>
            </a:r>
            <a:endParaRPr/>
          </a:p>
        </p:txBody>
      </p:sp>
      <p:pic>
        <p:nvPicPr>
          <p:cNvPr id="289" name="Shape 2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78050"/>
            <a:ext cx="2278650" cy="174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Shape 290"/>
          <p:cNvSpPr txBox="1"/>
          <p:nvPr/>
        </p:nvSpPr>
        <p:spPr>
          <a:xfrm>
            <a:off x="152400" y="1057950"/>
            <a:ext cx="3039900" cy="5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</a:rPr>
              <a:t>Accuracy before cross testing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291" name="Shape 2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6975" y="1678050"/>
            <a:ext cx="2218563" cy="174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Shape 292"/>
          <p:cNvSpPr txBox="1"/>
          <p:nvPr/>
        </p:nvSpPr>
        <p:spPr>
          <a:xfrm>
            <a:off x="3056975" y="1057950"/>
            <a:ext cx="34863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</a:rPr>
              <a:t>Accuracy after Cross Testing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293" name="Shape 2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1475" y="1678050"/>
            <a:ext cx="2099525" cy="16787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Shape 294"/>
          <p:cNvSpPr txBox="1"/>
          <p:nvPr/>
        </p:nvSpPr>
        <p:spPr>
          <a:xfrm>
            <a:off x="5841975" y="1004413"/>
            <a:ext cx="2218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3F3F3"/>
                </a:solidFill>
              </a:rPr>
              <a:t>Accuracy After Enhancement ( &gt; 99%)</a:t>
            </a:r>
            <a:endParaRPr b="1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00" name="Shape 300"/>
          <p:cNvSpPr txBox="1"/>
          <p:nvPr/>
        </p:nvSpPr>
        <p:spPr>
          <a:xfrm>
            <a:off x="1495625" y="352625"/>
            <a:ext cx="7089000" cy="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FFFFFF"/>
                </a:solidFill>
              </a:rPr>
              <a:t>Testing Notes</a:t>
            </a:r>
            <a:endParaRPr b="1" sz="2400">
              <a:solidFill>
                <a:srgbClr val="FFFFFF"/>
              </a:solidFill>
            </a:endParaRPr>
          </a:p>
        </p:txBody>
      </p:sp>
      <p:sp>
        <p:nvSpPr>
          <p:cNvPr id="301" name="Shape 301"/>
          <p:cNvSpPr txBox="1"/>
          <p:nvPr/>
        </p:nvSpPr>
        <p:spPr>
          <a:xfrm>
            <a:off x="1641550" y="875550"/>
            <a:ext cx="6991800" cy="3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Unit Testing - CFG Used - Data Flow Testing and Control Flow Testing - Branch Coverage Method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System Testing - Top Down Method and End to End Testing is done.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Cross Project Tetsing - (3 errors found)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During enhancement ( All errors resolved)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type="title"/>
          </p:nvPr>
        </p:nvSpPr>
        <p:spPr>
          <a:xfrm>
            <a:off x="1297500" y="38160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Cross Testing Analysis</a:t>
            </a:r>
            <a:endParaRPr b="1" sz="3000"/>
          </a:p>
        </p:txBody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FFFF"/>
                </a:solidFill>
              </a:rPr>
              <a:t>Attendance Management System</a:t>
            </a:r>
            <a:endParaRPr b="1" sz="18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800">
                <a:solidFill>
                  <a:srgbClr val="FFFFFF"/>
                </a:solidFill>
              </a:rPr>
              <a:t>Group -18</a:t>
            </a:r>
            <a:endParaRPr b="1" sz="1800">
              <a:solidFill>
                <a:srgbClr val="FFFFFF"/>
              </a:solidFill>
            </a:endParaRPr>
          </a:p>
        </p:txBody>
      </p:sp>
      <p:pic>
        <p:nvPicPr>
          <p:cNvPr descr="offset_comp_267026.jpg" id="308" name="Shape 308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309" name="Shape 309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310" name="Shape 310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311" name="Shape 311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List Of Use Cases Tested :</a:t>
            </a:r>
            <a:endParaRPr/>
          </a:p>
        </p:txBody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1297500" y="924125"/>
            <a:ext cx="70389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Add Faculty()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Add Student()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Add Attendance()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Modify Attendance()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Login()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2765425" y="16272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omfortaa"/>
                <a:ea typeface="Comfortaa"/>
                <a:cs typeface="Comfortaa"/>
                <a:sym typeface="Comfortaa"/>
              </a:rPr>
              <a:t>Key Features Of The Software</a:t>
            </a:r>
            <a:endParaRPr b="1" sz="3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List Of Use Cases Tested :</a:t>
            </a:r>
            <a:endParaRPr/>
          </a:p>
        </p:txBody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1297500" y="924125"/>
            <a:ext cx="70389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Out of 85 functions, we tested 10-12 use cases, which were enough to test all the use cases.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 Out of 12 use cases, 3 bugs were found.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 File Handling needs to re-looked into, while modifying user attendance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Conclusions :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1297500" y="1307850"/>
            <a:ext cx="7038900" cy="31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Use of DBMS over file handling can make the procedure much more efficient and effective.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Valid changes from cross testing report were implemented in enhancement phase.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C++ application required a lot of time and effort for checking errors during console interactions.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Use of automated tools for testing could have made the testing more robust.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36" name="Shape 3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50" y="0"/>
            <a:ext cx="90102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1297500" y="924125"/>
            <a:ext cx="70389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Char char="●"/>
            </a:pPr>
            <a:r>
              <a:rPr lang="en-GB" sz="1600">
                <a:latin typeface="Comfortaa"/>
                <a:ea typeface="Comfortaa"/>
                <a:cs typeface="Comfortaa"/>
                <a:sym typeface="Comfortaa"/>
              </a:rPr>
              <a:t>Enables a new user to register and login to the system.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Char char="●"/>
            </a:pPr>
            <a:r>
              <a:rPr lang="en-GB" sz="1600">
                <a:latin typeface="Comfortaa"/>
                <a:ea typeface="Comfortaa"/>
                <a:cs typeface="Comfortaa"/>
                <a:sym typeface="Comfortaa"/>
              </a:rPr>
              <a:t>Felicitates the applying for reimbursement process.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Char char="●"/>
            </a:pPr>
            <a:r>
              <a:rPr lang="en-GB" sz="1600">
                <a:latin typeface="Comfortaa"/>
                <a:ea typeface="Comfortaa"/>
                <a:cs typeface="Comfortaa"/>
                <a:sym typeface="Comfortaa"/>
              </a:rPr>
              <a:t>Reimbursement process broken down into two phases :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Char char="○"/>
            </a:pPr>
            <a:r>
              <a:rPr lang="en-GB" sz="1600">
                <a:latin typeface="Comfortaa"/>
                <a:ea typeface="Comfortaa"/>
                <a:cs typeface="Comfortaa"/>
                <a:sym typeface="Comfortaa"/>
              </a:rPr>
              <a:t>Before going for the trip.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Char char="○"/>
            </a:pPr>
            <a:r>
              <a:rPr lang="en-GB" sz="1600">
                <a:latin typeface="Comfortaa"/>
                <a:ea typeface="Comfortaa"/>
                <a:cs typeface="Comfortaa"/>
                <a:sym typeface="Comfortaa"/>
              </a:rPr>
              <a:t>After returning from the trip.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Char char="●"/>
            </a:pPr>
            <a:r>
              <a:rPr lang="en-GB" sz="1600">
                <a:latin typeface="Comfortaa"/>
                <a:ea typeface="Comfortaa"/>
                <a:cs typeface="Comfortaa"/>
                <a:sym typeface="Comfortaa"/>
              </a:rPr>
              <a:t>Admin has the authority to approve or reject a reimbursement notification.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Char char="●"/>
            </a:pPr>
            <a:r>
              <a:rPr lang="en-GB" sz="1600">
                <a:latin typeface="Comfortaa"/>
                <a:ea typeface="Comfortaa"/>
                <a:cs typeface="Comfortaa"/>
                <a:sym typeface="Comfortaa"/>
              </a:rPr>
              <a:t>A user can view his own notifications whereas the admin has the power to view all notifications.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Char char="●"/>
            </a:pPr>
            <a:r>
              <a:rPr lang="en-GB" sz="1600">
                <a:latin typeface="Comfortaa"/>
                <a:ea typeface="Comfortaa"/>
                <a:cs typeface="Comfortaa"/>
                <a:sym typeface="Comfortaa"/>
              </a:rPr>
              <a:t>To integrate security features, proper security questions have been implemented to avoid breach of privacy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2765425" y="16272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omfortaa"/>
                <a:ea typeface="Comfortaa"/>
                <a:cs typeface="Comfortaa"/>
                <a:sym typeface="Comfortaa"/>
              </a:rPr>
              <a:t>List Of Use Cases</a:t>
            </a:r>
            <a:endParaRPr b="1" sz="3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4030175" y="1627225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1297500" y="393750"/>
            <a:ext cx="7038900" cy="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1297500" y="984900"/>
            <a:ext cx="70389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Login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View Details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Register a new user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Forgot Password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Change Password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Authentication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Apply For Reimbursement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Approval From Admin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Notification Updates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2765425" y="16272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omfortaa"/>
                <a:ea typeface="Comfortaa"/>
                <a:cs typeface="Comfortaa"/>
                <a:sym typeface="Comfortaa"/>
              </a:rPr>
              <a:t>Database Structure (Files)</a:t>
            </a:r>
            <a:endParaRPr b="1" sz="3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1297500" y="924125"/>
            <a:ext cx="70389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Separate Files have been created for different users, to store their personal details.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Files have been made to store all distinct reimbursement requests.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A Username Database file has been made, to prevent reuse of an already in use  username.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Data in the file has been stored in a .csv (similar, because we used `, instead of ,)  format, to ease out retrieval and edit routines from files.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File Naming has been done in an easy to retrieve way.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2765425" y="16272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omfortaa"/>
                <a:ea typeface="Comfortaa"/>
                <a:cs typeface="Comfortaa"/>
                <a:sym typeface="Comfortaa"/>
              </a:rPr>
              <a:t>Things we couldn’t implement?</a:t>
            </a:r>
            <a:endParaRPr b="1" sz="3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1297500" y="924125"/>
            <a:ext cx="70389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Couldn’t make use of effective and efficient Databases Already existing ( SQLite, MongoDB) 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Currently each student has to apply separately for reimbursement requests. We couldn’t implement a mentor feature, wherein the students could have chosen a mentor, and the mentor would have applied for all such students.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GB" sz="1800">
                <a:latin typeface="Comfortaa"/>
                <a:ea typeface="Comfortaa"/>
                <a:cs typeface="Comfortaa"/>
                <a:sym typeface="Comfortaa"/>
              </a:rPr>
              <a:t>Couldn’t use graphics.h library for effective  use on console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